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62" r:id="rId9"/>
    <p:sldId id="263" r:id="rId10"/>
    <p:sldId id="264" r:id="rId11"/>
    <p:sldId id="276" r:id="rId12"/>
    <p:sldId id="266" r:id="rId13"/>
    <p:sldId id="267" r:id="rId14"/>
    <p:sldId id="268" r:id="rId15"/>
    <p:sldId id="269" r:id="rId16"/>
    <p:sldId id="270" r:id="rId17"/>
    <p:sldId id="271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F55C37-BFB3-4987-B3C1-BDCB1B363077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CC6754A-2C13-455D-8BBF-83CE99909A83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исследовать потребительский рынок;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E75EC9-F337-4E4F-A48E-0786EFB51610}" type="parTrans" cxnId="{B39CC120-3124-4B60-A697-923ABBFBA129}">
      <dgm:prSet/>
      <dgm:spPr/>
      <dgm:t>
        <a:bodyPr/>
        <a:lstStyle/>
        <a:p>
          <a:endParaRPr lang="ru-RU"/>
        </a:p>
      </dgm:t>
    </dgm:pt>
    <dgm:pt modelId="{3C2C6D02-9FA9-4A82-B89D-4ED9C68949C9}" type="sibTrans" cxnId="{B39CC120-3124-4B60-A697-923ABBFBA129}">
      <dgm:prSet/>
      <dgm:spPr/>
      <dgm:t>
        <a:bodyPr/>
        <a:lstStyle/>
        <a:p>
          <a:endParaRPr lang="ru-RU"/>
        </a:p>
      </dgm:t>
    </dgm:pt>
    <dgm:pt modelId="{3A8AE6FF-CF5F-44AE-AB3B-DEEAF7E6F60E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проанализировать рынок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вендинговых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автоматов, выбрать наиболее оптимальный вариант;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DB9C84-5BE9-47B7-845E-3B3E289EBA77}" type="parTrans" cxnId="{1136B73B-E11C-46BE-8A57-5F1045624E6E}">
      <dgm:prSet/>
      <dgm:spPr/>
      <dgm:t>
        <a:bodyPr/>
        <a:lstStyle/>
        <a:p>
          <a:endParaRPr lang="ru-RU"/>
        </a:p>
      </dgm:t>
    </dgm:pt>
    <dgm:pt modelId="{9A4ED100-8240-44B7-9620-39F46F3DAD36}" type="sibTrans" cxnId="{1136B73B-E11C-46BE-8A57-5F1045624E6E}">
      <dgm:prSet/>
      <dgm:spPr/>
      <dgm:t>
        <a:bodyPr/>
        <a:lstStyle/>
        <a:p>
          <a:endParaRPr lang="ru-RU"/>
        </a:p>
      </dgm:t>
    </dgm:pt>
    <dgm:pt modelId="{8BE9CC18-44E8-4141-877E-02D61DA10DCE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просчитать рентабельность бизнеса;</a:t>
          </a:r>
        </a:p>
      </dgm:t>
    </dgm:pt>
    <dgm:pt modelId="{2DA288FB-5416-42E7-A90B-50DC8BB8BFC5}" type="parTrans" cxnId="{8CE09737-B52E-4571-8B91-8C143E357D24}">
      <dgm:prSet/>
      <dgm:spPr/>
      <dgm:t>
        <a:bodyPr/>
        <a:lstStyle/>
        <a:p>
          <a:endParaRPr lang="ru-RU"/>
        </a:p>
      </dgm:t>
    </dgm:pt>
    <dgm:pt modelId="{D640133D-CBEF-427A-93E3-B57ADD88BD95}" type="sibTrans" cxnId="{8CE09737-B52E-4571-8B91-8C143E357D24}">
      <dgm:prSet/>
      <dgm:spPr/>
      <dgm:t>
        <a:bodyPr/>
        <a:lstStyle/>
        <a:p>
          <a:endParaRPr lang="ru-RU"/>
        </a:p>
      </dgm:t>
    </dgm:pt>
    <dgm:pt modelId="{602F63A1-0BB5-47B1-8DF3-E186737B63D6}">
      <dgm:prSet custT="1"/>
      <dgm:spPr/>
      <dgm:t>
        <a:bodyPr/>
        <a:lstStyle/>
        <a:p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найти поставщика оборудования;</a:t>
          </a:r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70C6B6-7A7A-4102-ABBA-D5503C39C3C3}" type="parTrans" cxnId="{B703CEDB-EF28-46F0-B1B8-5AE8EC70D14D}">
      <dgm:prSet/>
      <dgm:spPr/>
      <dgm:t>
        <a:bodyPr/>
        <a:lstStyle/>
        <a:p>
          <a:endParaRPr lang="ru-RU"/>
        </a:p>
      </dgm:t>
    </dgm:pt>
    <dgm:pt modelId="{9E4B2D8B-C16B-402A-9D93-D6EB5EC04236}" type="sibTrans" cxnId="{B703CEDB-EF28-46F0-B1B8-5AE8EC70D14D}">
      <dgm:prSet/>
      <dgm:spPr/>
      <dgm:t>
        <a:bodyPr/>
        <a:lstStyle/>
        <a:p>
          <a:endParaRPr lang="ru-RU"/>
        </a:p>
      </dgm:t>
    </dgm:pt>
    <dgm:pt modelId="{30E391C1-EB35-44DA-A361-E63AFDB47DE3}">
      <dgm:prSet custT="1"/>
      <dgm:spPr/>
      <dgm:t>
        <a:bodyPr/>
        <a:lstStyle/>
        <a:p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найти поставщиков товара;</a:t>
          </a:r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326245-60CA-4DE3-BB58-F2B6F5013AFB}" type="parTrans" cxnId="{FE022C1E-2734-4B59-99B5-0E27CD06D176}">
      <dgm:prSet/>
      <dgm:spPr/>
      <dgm:t>
        <a:bodyPr/>
        <a:lstStyle/>
        <a:p>
          <a:endParaRPr lang="ru-RU"/>
        </a:p>
      </dgm:t>
    </dgm:pt>
    <dgm:pt modelId="{26796823-9000-4C9D-A902-17054E249793}" type="sibTrans" cxnId="{FE022C1E-2734-4B59-99B5-0E27CD06D176}">
      <dgm:prSet/>
      <dgm:spPr/>
      <dgm:t>
        <a:bodyPr/>
        <a:lstStyle/>
        <a:p>
          <a:endParaRPr lang="ru-RU"/>
        </a:p>
      </dgm:t>
    </dgm:pt>
    <dgm:pt modelId="{13469B40-8641-4584-8EE3-1B43BC295D92}">
      <dgm:prSet custT="1"/>
      <dgm:spPr/>
      <dgm:t>
        <a:bodyPr/>
        <a:lstStyle/>
        <a:p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установить и запустить вендинговый автомат.</a:t>
          </a:r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E24775-A470-4781-9812-6CA08C990856}" type="parTrans" cxnId="{E0C78D04-0C51-49E6-B14D-3EEE52880808}">
      <dgm:prSet/>
      <dgm:spPr/>
      <dgm:t>
        <a:bodyPr/>
        <a:lstStyle/>
        <a:p>
          <a:endParaRPr lang="ru-RU"/>
        </a:p>
      </dgm:t>
    </dgm:pt>
    <dgm:pt modelId="{D1F2A99F-C541-4D30-8E0C-138E7B3E6871}" type="sibTrans" cxnId="{E0C78D04-0C51-49E6-B14D-3EEE52880808}">
      <dgm:prSet/>
      <dgm:spPr/>
      <dgm:t>
        <a:bodyPr/>
        <a:lstStyle/>
        <a:p>
          <a:endParaRPr lang="ru-RU"/>
        </a:p>
      </dgm:t>
    </dgm:pt>
    <dgm:pt modelId="{626CBC03-FA54-4816-9EC5-4C86D2CAE790}" type="pres">
      <dgm:prSet presAssocID="{6CF55C37-BFB3-4987-B3C1-BDCB1B36307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12A418-0F8E-469B-813A-A4E1593E69B9}" type="pres">
      <dgm:prSet presAssocID="{ACC6754A-2C13-455D-8BBF-83CE99909A83}" presName="parentLin" presStyleCnt="0"/>
      <dgm:spPr/>
    </dgm:pt>
    <dgm:pt modelId="{EE43D868-1027-4977-ABAF-9A09700B7CBA}" type="pres">
      <dgm:prSet presAssocID="{ACC6754A-2C13-455D-8BBF-83CE99909A83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86BFAF02-2FD8-4F0D-BC9A-6C69DBC1061D}" type="pres">
      <dgm:prSet presAssocID="{ACC6754A-2C13-455D-8BBF-83CE99909A8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FE6AD-558A-4557-B91B-E6379BBD34BD}" type="pres">
      <dgm:prSet presAssocID="{ACC6754A-2C13-455D-8BBF-83CE99909A83}" presName="negativeSpace" presStyleCnt="0"/>
      <dgm:spPr/>
    </dgm:pt>
    <dgm:pt modelId="{630180AF-C273-4D77-9A0C-89C1358A0163}" type="pres">
      <dgm:prSet presAssocID="{ACC6754A-2C13-455D-8BBF-83CE99909A83}" presName="childText" presStyleLbl="conFgAcc1" presStyleIdx="0" presStyleCnt="6">
        <dgm:presLayoutVars>
          <dgm:bulletEnabled val="1"/>
        </dgm:presLayoutVars>
      </dgm:prSet>
      <dgm:spPr/>
    </dgm:pt>
    <dgm:pt modelId="{BF76CBE0-4772-45B8-91AB-0CD4A530BBFE}" type="pres">
      <dgm:prSet presAssocID="{3C2C6D02-9FA9-4A82-B89D-4ED9C68949C9}" presName="spaceBetweenRectangles" presStyleCnt="0"/>
      <dgm:spPr/>
    </dgm:pt>
    <dgm:pt modelId="{0B35B66B-4A40-4BF2-AF79-704A5503FB98}" type="pres">
      <dgm:prSet presAssocID="{3A8AE6FF-CF5F-44AE-AB3B-DEEAF7E6F60E}" presName="parentLin" presStyleCnt="0"/>
      <dgm:spPr/>
    </dgm:pt>
    <dgm:pt modelId="{BA07A384-162A-4091-A6B8-D1F730F2E952}" type="pres">
      <dgm:prSet presAssocID="{3A8AE6FF-CF5F-44AE-AB3B-DEEAF7E6F60E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EE8C9F5C-F0EA-4ECB-A66D-11679756D10B}" type="pres">
      <dgm:prSet presAssocID="{3A8AE6FF-CF5F-44AE-AB3B-DEEAF7E6F60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101ED-09BA-4318-BA51-F4F454C4A28C}" type="pres">
      <dgm:prSet presAssocID="{3A8AE6FF-CF5F-44AE-AB3B-DEEAF7E6F60E}" presName="negativeSpace" presStyleCnt="0"/>
      <dgm:spPr/>
    </dgm:pt>
    <dgm:pt modelId="{1CA7F9E7-0325-4E9B-8CF9-C4782898A05A}" type="pres">
      <dgm:prSet presAssocID="{3A8AE6FF-CF5F-44AE-AB3B-DEEAF7E6F60E}" presName="childText" presStyleLbl="conFgAcc1" presStyleIdx="1" presStyleCnt="6">
        <dgm:presLayoutVars>
          <dgm:bulletEnabled val="1"/>
        </dgm:presLayoutVars>
      </dgm:prSet>
      <dgm:spPr/>
    </dgm:pt>
    <dgm:pt modelId="{2D52B8E0-87E6-4FF9-B3ED-A2890E99325D}" type="pres">
      <dgm:prSet presAssocID="{9A4ED100-8240-44B7-9620-39F46F3DAD36}" presName="spaceBetweenRectangles" presStyleCnt="0"/>
      <dgm:spPr/>
    </dgm:pt>
    <dgm:pt modelId="{73DC9E34-E6C7-449F-84A5-0A345B0C9957}" type="pres">
      <dgm:prSet presAssocID="{8BE9CC18-44E8-4141-877E-02D61DA10DCE}" presName="parentLin" presStyleCnt="0"/>
      <dgm:spPr/>
    </dgm:pt>
    <dgm:pt modelId="{CEFECD28-FDB9-4129-8405-C97006D956C2}" type="pres">
      <dgm:prSet presAssocID="{8BE9CC18-44E8-4141-877E-02D61DA10DCE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DD09FB0D-7CDA-4562-87D0-EBB4D3139AF6}" type="pres">
      <dgm:prSet presAssocID="{8BE9CC18-44E8-4141-877E-02D61DA10DC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41BBA-A439-4461-8FD0-08D88314B6FD}" type="pres">
      <dgm:prSet presAssocID="{8BE9CC18-44E8-4141-877E-02D61DA10DCE}" presName="negativeSpace" presStyleCnt="0"/>
      <dgm:spPr/>
    </dgm:pt>
    <dgm:pt modelId="{EAD9A6AA-D1D5-4C89-8DC2-3F4E60CEAF4E}" type="pres">
      <dgm:prSet presAssocID="{8BE9CC18-44E8-4141-877E-02D61DA10DCE}" presName="childText" presStyleLbl="conFgAcc1" presStyleIdx="2" presStyleCnt="6">
        <dgm:presLayoutVars>
          <dgm:bulletEnabled val="1"/>
        </dgm:presLayoutVars>
      </dgm:prSet>
      <dgm:spPr/>
    </dgm:pt>
    <dgm:pt modelId="{7F28A061-F205-4356-82AA-2AC717CA6BE9}" type="pres">
      <dgm:prSet presAssocID="{D640133D-CBEF-427A-93E3-B57ADD88BD95}" presName="spaceBetweenRectangles" presStyleCnt="0"/>
      <dgm:spPr/>
    </dgm:pt>
    <dgm:pt modelId="{A2F40500-661E-4C35-9F1F-62F08DE7A3FA}" type="pres">
      <dgm:prSet presAssocID="{602F63A1-0BB5-47B1-8DF3-E186737B63D6}" presName="parentLin" presStyleCnt="0"/>
      <dgm:spPr/>
    </dgm:pt>
    <dgm:pt modelId="{111D8D3A-9B63-4195-A7DE-6B23ACC953E9}" type="pres">
      <dgm:prSet presAssocID="{602F63A1-0BB5-47B1-8DF3-E186737B63D6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F16616C4-31F6-4AA4-A01C-F62FFDD9B703}" type="pres">
      <dgm:prSet presAssocID="{602F63A1-0BB5-47B1-8DF3-E186737B63D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CCB03-32BE-4941-9E57-D74DDF72B917}" type="pres">
      <dgm:prSet presAssocID="{602F63A1-0BB5-47B1-8DF3-E186737B63D6}" presName="negativeSpace" presStyleCnt="0"/>
      <dgm:spPr/>
    </dgm:pt>
    <dgm:pt modelId="{5EA32B59-BF35-4042-8D55-124860B870DD}" type="pres">
      <dgm:prSet presAssocID="{602F63A1-0BB5-47B1-8DF3-E186737B63D6}" presName="childText" presStyleLbl="conFgAcc1" presStyleIdx="3" presStyleCnt="6">
        <dgm:presLayoutVars>
          <dgm:bulletEnabled val="1"/>
        </dgm:presLayoutVars>
      </dgm:prSet>
      <dgm:spPr/>
    </dgm:pt>
    <dgm:pt modelId="{3E3D36CD-2D6A-4BEB-8E16-8AF41F2B6D4A}" type="pres">
      <dgm:prSet presAssocID="{9E4B2D8B-C16B-402A-9D93-D6EB5EC04236}" presName="spaceBetweenRectangles" presStyleCnt="0"/>
      <dgm:spPr/>
    </dgm:pt>
    <dgm:pt modelId="{86BC3031-8195-4C72-884E-BCE15300B9FA}" type="pres">
      <dgm:prSet presAssocID="{30E391C1-EB35-44DA-A361-E63AFDB47DE3}" presName="parentLin" presStyleCnt="0"/>
      <dgm:spPr/>
    </dgm:pt>
    <dgm:pt modelId="{35FA5ABB-0729-44C0-8F00-BD311E4D02B5}" type="pres">
      <dgm:prSet presAssocID="{30E391C1-EB35-44DA-A361-E63AFDB47DE3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77D3164E-5AAF-41F3-B523-D2D4E18E30CC}" type="pres">
      <dgm:prSet presAssocID="{30E391C1-EB35-44DA-A361-E63AFDB47DE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E341DC-0214-4592-8B3C-D01DBC2C4B4A}" type="pres">
      <dgm:prSet presAssocID="{30E391C1-EB35-44DA-A361-E63AFDB47DE3}" presName="negativeSpace" presStyleCnt="0"/>
      <dgm:spPr/>
    </dgm:pt>
    <dgm:pt modelId="{D0F2F5BB-A3B7-436E-A324-BC7ACC466A75}" type="pres">
      <dgm:prSet presAssocID="{30E391C1-EB35-44DA-A361-E63AFDB47DE3}" presName="childText" presStyleLbl="conFgAcc1" presStyleIdx="4" presStyleCnt="6">
        <dgm:presLayoutVars>
          <dgm:bulletEnabled val="1"/>
        </dgm:presLayoutVars>
      </dgm:prSet>
      <dgm:spPr/>
    </dgm:pt>
    <dgm:pt modelId="{FF6198D2-BF9A-42A2-A652-4F034B381DA2}" type="pres">
      <dgm:prSet presAssocID="{26796823-9000-4C9D-A902-17054E249793}" presName="spaceBetweenRectangles" presStyleCnt="0"/>
      <dgm:spPr/>
    </dgm:pt>
    <dgm:pt modelId="{096AE902-13A4-4366-98C8-9748FA0AF6DE}" type="pres">
      <dgm:prSet presAssocID="{13469B40-8641-4584-8EE3-1B43BC295D92}" presName="parentLin" presStyleCnt="0"/>
      <dgm:spPr/>
    </dgm:pt>
    <dgm:pt modelId="{22F055F5-9DAB-4E8D-A92E-07C40EE4658E}" type="pres">
      <dgm:prSet presAssocID="{13469B40-8641-4584-8EE3-1B43BC295D92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1E910419-37CA-4B3A-BD7A-56F645005F1E}" type="pres">
      <dgm:prSet presAssocID="{13469B40-8641-4584-8EE3-1B43BC295D9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1A79C-9D5E-49F2-A0AB-D41C329E2203}" type="pres">
      <dgm:prSet presAssocID="{13469B40-8641-4584-8EE3-1B43BC295D92}" presName="negativeSpace" presStyleCnt="0"/>
      <dgm:spPr/>
    </dgm:pt>
    <dgm:pt modelId="{B2E739C3-083A-4A52-9B12-5BB91619AE80}" type="pres">
      <dgm:prSet presAssocID="{13469B40-8641-4584-8EE3-1B43BC295D92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EA2660DC-A42A-438A-96E3-8BB32E019055}" type="presOf" srcId="{13469B40-8641-4584-8EE3-1B43BC295D92}" destId="{22F055F5-9DAB-4E8D-A92E-07C40EE4658E}" srcOrd="0" destOrd="0" presId="urn:microsoft.com/office/officeart/2005/8/layout/list1"/>
    <dgm:cxn modelId="{A14CE456-B685-4B6A-86E8-E32BDC2DD782}" type="presOf" srcId="{8BE9CC18-44E8-4141-877E-02D61DA10DCE}" destId="{DD09FB0D-7CDA-4562-87D0-EBB4D3139AF6}" srcOrd="1" destOrd="0" presId="urn:microsoft.com/office/officeart/2005/8/layout/list1"/>
    <dgm:cxn modelId="{8CE09737-B52E-4571-8B91-8C143E357D24}" srcId="{6CF55C37-BFB3-4987-B3C1-BDCB1B363077}" destId="{8BE9CC18-44E8-4141-877E-02D61DA10DCE}" srcOrd="2" destOrd="0" parTransId="{2DA288FB-5416-42E7-A90B-50DC8BB8BFC5}" sibTransId="{D640133D-CBEF-427A-93E3-B57ADD88BD95}"/>
    <dgm:cxn modelId="{4854446C-E856-42BA-AB14-E648A96F3523}" type="presOf" srcId="{8BE9CC18-44E8-4141-877E-02D61DA10DCE}" destId="{CEFECD28-FDB9-4129-8405-C97006D956C2}" srcOrd="0" destOrd="0" presId="urn:microsoft.com/office/officeart/2005/8/layout/list1"/>
    <dgm:cxn modelId="{B39CC120-3124-4B60-A697-923ABBFBA129}" srcId="{6CF55C37-BFB3-4987-B3C1-BDCB1B363077}" destId="{ACC6754A-2C13-455D-8BBF-83CE99909A83}" srcOrd="0" destOrd="0" parTransId="{FBE75EC9-F337-4E4F-A48E-0786EFB51610}" sibTransId="{3C2C6D02-9FA9-4A82-B89D-4ED9C68949C9}"/>
    <dgm:cxn modelId="{59E25685-529A-4DC1-AA20-7634B7DFEF3F}" type="presOf" srcId="{6CF55C37-BFB3-4987-B3C1-BDCB1B363077}" destId="{626CBC03-FA54-4816-9EC5-4C86D2CAE790}" srcOrd="0" destOrd="0" presId="urn:microsoft.com/office/officeart/2005/8/layout/list1"/>
    <dgm:cxn modelId="{FBBE84E7-F870-4F4A-9F45-0CDCA1F5D666}" type="presOf" srcId="{30E391C1-EB35-44DA-A361-E63AFDB47DE3}" destId="{77D3164E-5AAF-41F3-B523-D2D4E18E30CC}" srcOrd="1" destOrd="0" presId="urn:microsoft.com/office/officeart/2005/8/layout/list1"/>
    <dgm:cxn modelId="{B703CEDB-EF28-46F0-B1B8-5AE8EC70D14D}" srcId="{6CF55C37-BFB3-4987-B3C1-BDCB1B363077}" destId="{602F63A1-0BB5-47B1-8DF3-E186737B63D6}" srcOrd="3" destOrd="0" parTransId="{8370C6B6-7A7A-4102-ABBA-D5503C39C3C3}" sibTransId="{9E4B2D8B-C16B-402A-9D93-D6EB5EC04236}"/>
    <dgm:cxn modelId="{D67AD75D-4E7E-468A-820F-D34492778883}" type="presOf" srcId="{ACC6754A-2C13-455D-8BBF-83CE99909A83}" destId="{EE43D868-1027-4977-ABAF-9A09700B7CBA}" srcOrd="0" destOrd="0" presId="urn:microsoft.com/office/officeart/2005/8/layout/list1"/>
    <dgm:cxn modelId="{F99C4461-A7AF-42B4-944F-652E50C7E2CC}" type="presOf" srcId="{30E391C1-EB35-44DA-A361-E63AFDB47DE3}" destId="{35FA5ABB-0729-44C0-8F00-BD311E4D02B5}" srcOrd="0" destOrd="0" presId="urn:microsoft.com/office/officeart/2005/8/layout/list1"/>
    <dgm:cxn modelId="{B2FE9A0A-B632-48DC-BEB4-A977F10F2DC6}" type="presOf" srcId="{602F63A1-0BB5-47B1-8DF3-E186737B63D6}" destId="{F16616C4-31F6-4AA4-A01C-F62FFDD9B703}" srcOrd="1" destOrd="0" presId="urn:microsoft.com/office/officeart/2005/8/layout/list1"/>
    <dgm:cxn modelId="{FE022C1E-2734-4B59-99B5-0E27CD06D176}" srcId="{6CF55C37-BFB3-4987-B3C1-BDCB1B363077}" destId="{30E391C1-EB35-44DA-A361-E63AFDB47DE3}" srcOrd="4" destOrd="0" parTransId="{FC326245-60CA-4DE3-BB58-F2B6F5013AFB}" sibTransId="{26796823-9000-4C9D-A902-17054E249793}"/>
    <dgm:cxn modelId="{746A5EFB-BC31-4A75-98A0-F34C3714E3F0}" type="presOf" srcId="{602F63A1-0BB5-47B1-8DF3-E186737B63D6}" destId="{111D8D3A-9B63-4195-A7DE-6B23ACC953E9}" srcOrd="0" destOrd="0" presId="urn:microsoft.com/office/officeart/2005/8/layout/list1"/>
    <dgm:cxn modelId="{941B44F8-BDDF-4AC2-AE38-AC33B750E6AD}" type="presOf" srcId="{13469B40-8641-4584-8EE3-1B43BC295D92}" destId="{1E910419-37CA-4B3A-BD7A-56F645005F1E}" srcOrd="1" destOrd="0" presId="urn:microsoft.com/office/officeart/2005/8/layout/list1"/>
    <dgm:cxn modelId="{DD084623-2C42-41CD-A4F0-9488EEE4B85F}" type="presOf" srcId="{ACC6754A-2C13-455D-8BBF-83CE99909A83}" destId="{86BFAF02-2FD8-4F0D-BC9A-6C69DBC1061D}" srcOrd="1" destOrd="0" presId="urn:microsoft.com/office/officeart/2005/8/layout/list1"/>
    <dgm:cxn modelId="{1136B73B-E11C-46BE-8A57-5F1045624E6E}" srcId="{6CF55C37-BFB3-4987-B3C1-BDCB1B363077}" destId="{3A8AE6FF-CF5F-44AE-AB3B-DEEAF7E6F60E}" srcOrd="1" destOrd="0" parTransId="{F6DB9C84-5BE9-47B7-845E-3B3E289EBA77}" sibTransId="{9A4ED100-8240-44B7-9620-39F46F3DAD36}"/>
    <dgm:cxn modelId="{E0C78D04-0C51-49E6-B14D-3EEE52880808}" srcId="{6CF55C37-BFB3-4987-B3C1-BDCB1B363077}" destId="{13469B40-8641-4584-8EE3-1B43BC295D92}" srcOrd="5" destOrd="0" parTransId="{F4E24775-A470-4781-9812-6CA08C990856}" sibTransId="{D1F2A99F-C541-4D30-8E0C-138E7B3E6871}"/>
    <dgm:cxn modelId="{CD8083C1-7D12-4611-9CA4-5ED45FFFB887}" type="presOf" srcId="{3A8AE6FF-CF5F-44AE-AB3B-DEEAF7E6F60E}" destId="{BA07A384-162A-4091-A6B8-D1F730F2E952}" srcOrd="0" destOrd="0" presId="urn:microsoft.com/office/officeart/2005/8/layout/list1"/>
    <dgm:cxn modelId="{CE8674C4-900C-4154-970A-E9F37396E901}" type="presOf" srcId="{3A8AE6FF-CF5F-44AE-AB3B-DEEAF7E6F60E}" destId="{EE8C9F5C-F0EA-4ECB-A66D-11679756D10B}" srcOrd="1" destOrd="0" presId="urn:microsoft.com/office/officeart/2005/8/layout/list1"/>
    <dgm:cxn modelId="{85A09681-90AB-4BE7-B12F-4D3D18C25043}" type="presParOf" srcId="{626CBC03-FA54-4816-9EC5-4C86D2CAE790}" destId="{B912A418-0F8E-469B-813A-A4E1593E69B9}" srcOrd="0" destOrd="0" presId="urn:microsoft.com/office/officeart/2005/8/layout/list1"/>
    <dgm:cxn modelId="{4C1CCFF8-E3FE-44AE-A7D4-B9B0A9AC494E}" type="presParOf" srcId="{B912A418-0F8E-469B-813A-A4E1593E69B9}" destId="{EE43D868-1027-4977-ABAF-9A09700B7CBA}" srcOrd="0" destOrd="0" presId="urn:microsoft.com/office/officeart/2005/8/layout/list1"/>
    <dgm:cxn modelId="{994C2F76-DE72-4679-A73B-46D02083E4F3}" type="presParOf" srcId="{B912A418-0F8E-469B-813A-A4E1593E69B9}" destId="{86BFAF02-2FD8-4F0D-BC9A-6C69DBC1061D}" srcOrd="1" destOrd="0" presId="urn:microsoft.com/office/officeart/2005/8/layout/list1"/>
    <dgm:cxn modelId="{2DD9205B-3ED4-4B88-9AE4-3A6C87C0E37F}" type="presParOf" srcId="{626CBC03-FA54-4816-9EC5-4C86D2CAE790}" destId="{F08FE6AD-558A-4557-B91B-E6379BBD34BD}" srcOrd="1" destOrd="0" presId="urn:microsoft.com/office/officeart/2005/8/layout/list1"/>
    <dgm:cxn modelId="{A7954C9F-B34B-48D9-AF22-37F016F73964}" type="presParOf" srcId="{626CBC03-FA54-4816-9EC5-4C86D2CAE790}" destId="{630180AF-C273-4D77-9A0C-89C1358A0163}" srcOrd="2" destOrd="0" presId="urn:microsoft.com/office/officeart/2005/8/layout/list1"/>
    <dgm:cxn modelId="{45AADBAD-5C97-4856-AA21-F9D6BBD1598C}" type="presParOf" srcId="{626CBC03-FA54-4816-9EC5-4C86D2CAE790}" destId="{BF76CBE0-4772-45B8-91AB-0CD4A530BBFE}" srcOrd="3" destOrd="0" presId="urn:microsoft.com/office/officeart/2005/8/layout/list1"/>
    <dgm:cxn modelId="{4D074E6C-D6B1-4F1B-816A-B65D0E36D099}" type="presParOf" srcId="{626CBC03-FA54-4816-9EC5-4C86D2CAE790}" destId="{0B35B66B-4A40-4BF2-AF79-704A5503FB98}" srcOrd="4" destOrd="0" presId="urn:microsoft.com/office/officeart/2005/8/layout/list1"/>
    <dgm:cxn modelId="{255FAE49-AC77-435F-8ABC-B23C92F65F73}" type="presParOf" srcId="{0B35B66B-4A40-4BF2-AF79-704A5503FB98}" destId="{BA07A384-162A-4091-A6B8-D1F730F2E952}" srcOrd="0" destOrd="0" presId="urn:microsoft.com/office/officeart/2005/8/layout/list1"/>
    <dgm:cxn modelId="{B8C28E45-60D9-42D5-8295-6D1CE90E2268}" type="presParOf" srcId="{0B35B66B-4A40-4BF2-AF79-704A5503FB98}" destId="{EE8C9F5C-F0EA-4ECB-A66D-11679756D10B}" srcOrd="1" destOrd="0" presId="urn:microsoft.com/office/officeart/2005/8/layout/list1"/>
    <dgm:cxn modelId="{E6B6AB5A-BEF4-47E2-ADC0-9097B119E561}" type="presParOf" srcId="{626CBC03-FA54-4816-9EC5-4C86D2CAE790}" destId="{1B3101ED-09BA-4318-BA51-F4F454C4A28C}" srcOrd="5" destOrd="0" presId="urn:microsoft.com/office/officeart/2005/8/layout/list1"/>
    <dgm:cxn modelId="{E032C68F-76B4-472A-98DF-9204A6E11395}" type="presParOf" srcId="{626CBC03-FA54-4816-9EC5-4C86D2CAE790}" destId="{1CA7F9E7-0325-4E9B-8CF9-C4782898A05A}" srcOrd="6" destOrd="0" presId="urn:microsoft.com/office/officeart/2005/8/layout/list1"/>
    <dgm:cxn modelId="{7192DE12-752C-40DE-8896-0A4A269DEFBE}" type="presParOf" srcId="{626CBC03-FA54-4816-9EC5-4C86D2CAE790}" destId="{2D52B8E0-87E6-4FF9-B3ED-A2890E99325D}" srcOrd="7" destOrd="0" presId="urn:microsoft.com/office/officeart/2005/8/layout/list1"/>
    <dgm:cxn modelId="{9FFBB280-C1FA-41C4-8949-FADDC098F446}" type="presParOf" srcId="{626CBC03-FA54-4816-9EC5-4C86D2CAE790}" destId="{73DC9E34-E6C7-449F-84A5-0A345B0C9957}" srcOrd="8" destOrd="0" presId="urn:microsoft.com/office/officeart/2005/8/layout/list1"/>
    <dgm:cxn modelId="{23D6EDA8-9676-4BC1-9319-FA0C1BBE62F7}" type="presParOf" srcId="{73DC9E34-E6C7-449F-84A5-0A345B0C9957}" destId="{CEFECD28-FDB9-4129-8405-C97006D956C2}" srcOrd="0" destOrd="0" presId="urn:microsoft.com/office/officeart/2005/8/layout/list1"/>
    <dgm:cxn modelId="{4032EBDB-A005-4A99-892D-4C909D7D93A9}" type="presParOf" srcId="{73DC9E34-E6C7-449F-84A5-0A345B0C9957}" destId="{DD09FB0D-7CDA-4562-87D0-EBB4D3139AF6}" srcOrd="1" destOrd="0" presId="urn:microsoft.com/office/officeart/2005/8/layout/list1"/>
    <dgm:cxn modelId="{D0A999D5-1711-43F3-8A25-A24BFC37AB86}" type="presParOf" srcId="{626CBC03-FA54-4816-9EC5-4C86D2CAE790}" destId="{75941BBA-A439-4461-8FD0-08D88314B6FD}" srcOrd="9" destOrd="0" presId="urn:microsoft.com/office/officeart/2005/8/layout/list1"/>
    <dgm:cxn modelId="{F275CAE3-CE40-4751-9E41-52302EFD9563}" type="presParOf" srcId="{626CBC03-FA54-4816-9EC5-4C86D2CAE790}" destId="{EAD9A6AA-D1D5-4C89-8DC2-3F4E60CEAF4E}" srcOrd="10" destOrd="0" presId="urn:microsoft.com/office/officeart/2005/8/layout/list1"/>
    <dgm:cxn modelId="{165FAAAC-5F11-422F-BDB4-6054B2940B71}" type="presParOf" srcId="{626CBC03-FA54-4816-9EC5-4C86D2CAE790}" destId="{7F28A061-F205-4356-82AA-2AC717CA6BE9}" srcOrd="11" destOrd="0" presId="urn:microsoft.com/office/officeart/2005/8/layout/list1"/>
    <dgm:cxn modelId="{96EA5173-4C04-4A7D-BB8E-22206B089B98}" type="presParOf" srcId="{626CBC03-FA54-4816-9EC5-4C86D2CAE790}" destId="{A2F40500-661E-4C35-9F1F-62F08DE7A3FA}" srcOrd="12" destOrd="0" presId="urn:microsoft.com/office/officeart/2005/8/layout/list1"/>
    <dgm:cxn modelId="{ACCEE058-8AA5-4687-8752-0562758639A8}" type="presParOf" srcId="{A2F40500-661E-4C35-9F1F-62F08DE7A3FA}" destId="{111D8D3A-9B63-4195-A7DE-6B23ACC953E9}" srcOrd="0" destOrd="0" presId="urn:microsoft.com/office/officeart/2005/8/layout/list1"/>
    <dgm:cxn modelId="{A7187B5A-BB51-4ABA-BEB8-951F7AB276D0}" type="presParOf" srcId="{A2F40500-661E-4C35-9F1F-62F08DE7A3FA}" destId="{F16616C4-31F6-4AA4-A01C-F62FFDD9B703}" srcOrd="1" destOrd="0" presId="urn:microsoft.com/office/officeart/2005/8/layout/list1"/>
    <dgm:cxn modelId="{59AD79CC-F5C6-46C8-ABAA-7050FDE59B1E}" type="presParOf" srcId="{626CBC03-FA54-4816-9EC5-4C86D2CAE790}" destId="{C96CCB03-32BE-4941-9E57-D74DDF72B917}" srcOrd="13" destOrd="0" presId="urn:microsoft.com/office/officeart/2005/8/layout/list1"/>
    <dgm:cxn modelId="{2E2DC254-B4B4-4569-B25A-4653647ACE59}" type="presParOf" srcId="{626CBC03-FA54-4816-9EC5-4C86D2CAE790}" destId="{5EA32B59-BF35-4042-8D55-124860B870DD}" srcOrd="14" destOrd="0" presId="urn:microsoft.com/office/officeart/2005/8/layout/list1"/>
    <dgm:cxn modelId="{A63E8EE2-D211-4969-A0D1-0EA3DE0D08E6}" type="presParOf" srcId="{626CBC03-FA54-4816-9EC5-4C86D2CAE790}" destId="{3E3D36CD-2D6A-4BEB-8E16-8AF41F2B6D4A}" srcOrd="15" destOrd="0" presId="urn:microsoft.com/office/officeart/2005/8/layout/list1"/>
    <dgm:cxn modelId="{7D7A165D-B850-445A-B2A1-40CAFD1FB426}" type="presParOf" srcId="{626CBC03-FA54-4816-9EC5-4C86D2CAE790}" destId="{86BC3031-8195-4C72-884E-BCE15300B9FA}" srcOrd="16" destOrd="0" presId="urn:microsoft.com/office/officeart/2005/8/layout/list1"/>
    <dgm:cxn modelId="{15239EF7-49B4-49BF-9AD6-BF648470E50D}" type="presParOf" srcId="{86BC3031-8195-4C72-884E-BCE15300B9FA}" destId="{35FA5ABB-0729-44C0-8F00-BD311E4D02B5}" srcOrd="0" destOrd="0" presId="urn:microsoft.com/office/officeart/2005/8/layout/list1"/>
    <dgm:cxn modelId="{09B1D21C-A26A-4A2E-AF2A-0C0181006063}" type="presParOf" srcId="{86BC3031-8195-4C72-884E-BCE15300B9FA}" destId="{77D3164E-5AAF-41F3-B523-D2D4E18E30CC}" srcOrd="1" destOrd="0" presId="urn:microsoft.com/office/officeart/2005/8/layout/list1"/>
    <dgm:cxn modelId="{A948C55D-E8FF-4EAE-BF63-FAEDB8FDF9D6}" type="presParOf" srcId="{626CBC03-FA54-4816-9EC5-4C86D2CAE790}" destId="{F2E341DC-0214-4592-8B3C-D01DBC2C4B4A}" srcOrd="17" destOrd="0" presId="urn:microsoft.com/office/officeart/2005/8/layout/list1"/>
    <dgm:cxn modelId="{FD780291-B0A3-41B1-A9C8-B69FCFFEB887}" type="presParOf" srcId="{626CBC03-FA54-4816-9EC5-4C86D2CAE790}" destId="{D0F2F5BB-A3B7-436E-A324-BC7ACC466A75}" srcOrd="18" destOrd="0" presId="urn:microsoft.com/office/officeart/2005/8/layout/list1"/>
    <dgm:cxn modelId="{91E12A8B-ACE4-474C-BE57-B58C74EF09C4}" type="presParOf" srcId="{626CBC03-FA54-4816-9EC5-4C86D2CAE790}" destId="{FF6198D2-BF9A-42A2-A652-4F034B381DA2}" srcOrd="19" destOrd="0" presId="urn:microsoft.com/office/officeart/2005/8/layout/list1"/>
    <dgm:cxn modelId="{E0030318-5A27-4134-9BCE-75B5934CC4B1}" type="presParOf" srcId="{626CBC03-FA54-4816-9EC5-4C86D2CAE790}" destId="{096AE902-13A4-4366-98C8-9748FA0AF6DE}" srcOrd="20" destOrd="0" presId="urn:microsoft.com/office/officeart/2005/8/layout/list1"/>
    <dgm:cxn modelId="{D9C356AC-292F-4D15-8602-F410DE7B4088}" type="presParOf" srcId="{096AE902-13A4-4366-98C8-9748FA0AF6DE}" destId="{22F055F5-9DAB-4E8D-A92E-07C40EE4658E}" srcOrd="0" destOrd="0" presId="urn:microsoft.com/office/officeart/2005/8/layout/list1"/>
    <dgm:cxn modelId="{8911A7BC-A229-495E-A427-4B6079B6FC83}" type="presParOf" srcId="{096AE902-13A4-4366-98C8-9748FA0AF6DE}" destId="{1E910419-37CA-4B3A-BD7A-56F645005F1E}" srcOrd="1" destOrd="0" presId="urn:microsoft.com/office/officeart/2005/8/layout/list1"/>
    <dgm:cxn modelId="{BE98C1B8-5E8F-4BE3-96B8-0FB1CC62B5E3}" type="presParOf" srcId="{626CBC03-FA54-4816-9EC5-4C86D2CAE790}" destId="{D441A79C-9D5E-49F2-A0AB-D41C329E2203}" srcOrd="21" destOrd="0" presId="urn:microsoft.com/office/officeart/2005/8/layout/list1"/>
    <dgm:cxn modelId="{4E83AAA1-541C-472A-91CE-64CAD24F76AA}" type="presParOf" srcId="{626CBC03-FA54-4816-9EC5-4C86D2CAE790}" destId="{B2E739C3-083A-4A52-9B12-5BB91619AE80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180AF-C273-4D77-9A0C-89C1358A0163}">
      <dsp:nvSpPr>
        <dsp:cNvPr id="0" name=""/>
        <dsp:cNvSpPr/>
      </dsp:nvSpPr>
      <dsp:spPr>
        <a:xfrm>
          <a:off x="0" y="234594"/>
          <a:ext cx="982224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FAF02-2FD8-4F0D-BC9A-6C69DBC1061D}">
      <dsp:nvSpPr>
        <dsp:cNvPr id="0" name=""/>
        <dsp:cNvSpPr/>
      </dsp:nvSpPr>
      <dsp:spPr>
        <a:xfrm>
          <a:off x="491112" y="27954"/>
          <a:ext cx="6875574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880" tIns="0" rIns="25988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исследовать потребительский рынок;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1287" y="48129"/>
        <a:ext cx="6835224" cy="372930"/>
      </dsp:txXfrm>
    </dsp:sp>
    <dsp:sp modelId="{1CA7F9E7-0325-4E9B-8CF9-C4782898A05A}">
      <dsp:nvSpPr>
        <dsp:cNvPr id="0" name=""/>
        <dsp:cNvSpPr/>
      </dsp:nvSpPr>
      <dsp:spPr>
        <a:xfrm>
          <a:off x="0" y="869634"/>
          <a:ext cx="982224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22688"/>
              <a:satOff val="2608"/>
              <a:lumOff val="-2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C9F5C-F0EA-4ECB-A66D-11679756D10B}">
      <dsp:nvSpPr>
        <dsp:cNvPr id="0" name=""/>
        <dsp:cNvSpPr/>
      </dsp:nvSpPr>
      <dsp:spPr>
        <a:xfrm>
          <a:off x="491112" y="662994"/>
          <a:ext cx="6875574" cy="413280"/>
        </a:xfrm>
        <a:prstGeom prst="roundRect">
          <a:avLst/>
        </a:prstGeom>
        <a:solidFill>
          <a:schemeClr val="accent2">
            <a:hueOff val="22688"/>
            <a:satOff val="2608"/>
            <a:lumOff val="-207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880" tIns="0" rIns="25988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проанализировать рынок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вендинговых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автоматов, выбрать наиболее оптимальный вариант;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1287" y="683169"/>
        <a:ext cx="6835224" cy="372930"/>
      </dsp:txXfrm>
    </dsp:sp>
    <dsp:sp modelId="{EAD9A6AA-D1D5-4C89-8DC2-3F4E60CEAF4E}">
      <dsp:nvSpPr>
        <dsp:cNvPr id="0" name=""/>
        <dsp:cNvSpPr/>
      </dsp:nvSpPr>
      <dsp:spPr>
        <a:xfrm>
          <a:off x="0" y="1504674"/>
          <a:ext cx="982224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45376"/>
              <a:satOff val="5216"/>
              <a:lumOff val="-4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9FB0D-7CDA-4562-87D0-EBB4D3139AF6}">
      <dsp:nvSpPr>
        <dsp:cNvPr id="0" name=""/>
        <dsp:cNvSpPr/>
      </dsp:nvSpPr>
      <dsp:spPr>
        <a:xfrm>
          <a:off x="491112" y="1298034"/>
          <a:ext cx="6875574" cy="413280"/>
        </a:xfrm>
        <a:prstGeom prst="roundRect">
          <a:avLst/>
        </a:prstGeom>
        <a:solidFill>
          <a:schemeClr val="accent2">
            <a:hueOff val="45376"/>
            <a:satOff val="5216"/>
            <a:lumOff val="-41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880" tIns="0" rIns="25988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просчитать рентабельность бизнеса;</a:t>
          </a:r>
        </a:p>
      </dsp:txBody>
      <dsp:txXfrm>
        <a:off x="511287" y="1318209"/>
        <a:ext cx="6835224" cy="372930"/>
      </dsp:txXfrm>
    </dsp:sp>
    <dsp:sp modelId="{5EA32B59-BF35-4042-8D55-124860B870DD}">
      <dsp:nvSpPr>
        <dsp:cNvPr id="0" name=""/>
        <dsp:cNvSpPr/>
      </dsp:nvSpPr>
      <dsp:spPr>
        <a:xfrm>
          <a:off x="0" y="2139714"/>
          <a:ext cx="982224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68064"/>
              <a:satOff val="7823"/>
              <a:lumOff val="-6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616C4-31F6-4AA4-A01C-F62FFDD9B703}">
      <dsp:nvSpPr>
        <dsp:cNvPr id="0" name=""/>
        <dsp:cNvSpPr/>
      </dsp:nvSpPr>
      <dsp:spPr>
        <a:xfrm>
          <a:off x="491112" y="1933074"/>
          <a:ext cx="6875574" cy="413280"/>
        </a:xfrm>
        <a:prstGeom prst="roundRect">
          <a:avLst/>
        </a:prstGeom>
        <a:solidFill>
          <a:schemeClr val="accent2">
            <a:hueOff val="68064"/>
            <a:satOff val="7823"/>
            <a:lumOff val="-623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880" tIns="0" rIns="25988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найти поставщика оборудования;</a:t>
          </a: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1287" y="1953249"/>
        <a:ext cx="6835224" cy="372930"/>
      </dsp:txXfrm>
    </dsp:sp>
    <dsp:sp modelId="{D0F2F5BB-A3B7-436E-A324-BC7ACC466A75}">
      <dsp:nvSpPr>
        <dsp:cNvPr id="0" name=""/>
        <dsp:cNvSpPr/>
      </dsp:nvSpPr>
      <dsp:spPr>
        <a:xfrm>
          <a:off x="0" y="2774754"/>
          <a:ext cx="982224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90752"/>
              <a:satOff val="10431"/>
              <a:lumOff val="-8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3164E-5AAF-41F3-B523-D2D4E18E30CC}">
      <dsp:nvSpPr>
        <dsp:cNvPr id="0" name=""/>
        <dsp:cNvSpPr/>
      </dsp:nvSpPr>
      <dsp:spPr>
        <a:xfrm>
          <a:off x="491112" y="2568114"/>
          <a:ext cx="6875574" cy="413280"/>
        </a:xfrm>
        <a:prstGeom prst="roundRect">
          <a:avLst/>
        </a:prstGeom>
        <a:solidFill>
          <a:schemeClr val="accent2">
            <a:hueOff val="90752"/>
            <a:satOff val="10431"/>
            <a:lumOff val="-8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880" tIns="0" rIns="25988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найти поставщиков товара;</a:t>
          </a: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1287" y="2588289"/>
        <a:ext cx="6835224" cy="372930"/>
      </dsp:txXfrm>
    </dsp:sp>
    <dsp:sp modelId="{B2E739C3-083A-4A52-9B12-5BB91619AE80}">
      <dsp:nvSpPr>
        <dsp:cNvPr id="0" name=""/>
        <dsp:cNvSpPr/>
      </dsp:nvSpPr>
      <dsp:spPr>
        <a:xfrm>
          <a:off x="0" y="3409794"/>
          <a:ext cx="982224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113440"/>
              <a:satOff val="13039"/>
              <a:lumOff val="-10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910419-37CA-4B3A-BD7A-56F645005F1E}">
      <dsp:nvSpPr>
        <dsp:cNvPr id="0" name=""/>
        <dsp:cNvSpPr/>
      </dsp:nvSpPr>
      <dsp:spPr>
        <a:xfrm>
          <a:off x="491112" y="3203154"/>
          <a:ext cx="6875574" cy="413280"/>
        </a:xfrm>
        <a:prstGeom prst="roundRect">
          <a:avLst/>
        </a:prstGeom>
        <a:solidFill>
          <a:schemeClr val="accent2">
            <a:hueOff val="113440"/>
            <a:satOff val="13039"/>
            <a:lumOff val="-1039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880" tIns="0" rIns="25988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установить и запустить вендинговый автомат.</a:t>
          </a: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1287" y="3223329"/>
        <a:ext cx="6835224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0AB90-3185-4A0B-8A42-612B2EE22673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05538-823F-443C-9CCF-6312E07E7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28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05538-823F-443C-9CCF-6312E07E7C1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79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9C5B0E9-7C4F-48DE-85B5-5F06F12CE570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841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E8AC-087C-44FF-AA82-DA68592862B2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15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7735-5642-402F-BBC1-B80D70AF684F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99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CE7A-ED27-4483-929A-A7CDA0B3F22C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91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57B7-A8EF-4FDB-8021-68612E2DCE69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15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3A57-685D-45A7-BC8D-7042208EE391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35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4942-BB21-4909-9A89-0070110230F9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01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0C94-9723-4940-BF21-B31183409E89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1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B0C6-096C-4E20-A60D-B74F8D95300C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44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3B99-33C2-4D3E-868F-B52880E431EB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68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A54C-28B7-44AD-96B3-0968884B9027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7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48B74CA-B105-44F9-A0EC-F06E77068A47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78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80951" y="311764"/>
            <a:ext cx="6096000" cy="17120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МИНОБРНАУКИ РОССИИ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Федеральное государственное бюджетное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образовательное учреждение высшего образования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«Челябинский государственный университет»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(ФГБОУ ВО «</a:t>
            </a:r>
            <a:r>
              <a:rPr lang="ru-RU" sz="11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ЧелГУ</a:t>
            </a: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1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Костанайский</a:t>
            </a: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филиал 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экономики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80951" y="228537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Бизнес-план инвестиционного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3848" y="3130378"/>
            <a:ext cx="2570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Вендинг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26163" y="5000368"/>
            <a:ext cx="3369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Раздобреева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46298" y="6119339"/>
            <a:ext cx="1867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Костанай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2020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35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838" y="329512"/>
            <a:ext cx="3690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5 – План закупа 2020 г.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482211"/>
              </p:ext>
            </p:extLst>
          </p:nvPr>
        </p:nvGraphicFramePr>
        <p:xfrm>
          <a:off x="1079156" y="724558"/>
          <a:ext cx="9786551" cy="1369949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695405"/>
                <a:gridCol w="1579751"/>
                <a:gridCol w="1155174"/>
                <a:gridCol w="2697432"/>
                <a:gridCol w="165878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товара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на закуп товара в мес.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Поставщик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Платочки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Flowers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Складская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Платочки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KLEENEX Aroma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(10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Deluxe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(15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SuperFresh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(15 шт)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38 400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AROMIKA Antibak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(15 шт)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39 900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marL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149 200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79611" y="2144178"/>
            <a:ext cx="2824812" cy="380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6 – Закуп оборудования</a:t>
            </a:r>
            <a:endParaRPr lang="ru-RU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038433"/>
              </p:ext>
            </p:extLst>
          </p:nvPr>
        </p:nvGraphicFramePr>
        <p:xfrm>
          <a:off x="1070920" y="2610131"/>
          <a:ext cx="9778313" cy="978535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697919"/>
                <a:gridCol w="1442419"/>
                <a:gridCol w="914109"/>
                <a:gridCol w="1582894"/>
                <a:gridCol w="2842084"/>
                <a:gridCol w="129888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товара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на закуп товара в мес.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Поставщик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Доставка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Вендинговый автомат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360 000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"ТЕХНОФИЛЬТР"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Восточно-Казахстанская область, Усть-Каменогорск, ул. Пограничная 43/1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79611" y="3616507"/>
            <a:ext cx="178350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7 – Аренда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350854"/>
              </p:ext>
            </p:extLst>
          </p:nvPr>
        </p:nvGraphicFramePr>
        <p:xfrm>
          <a:off x="1062682" y="4094636"/>
          <a:ext cx="9794788" cy="67453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134134"/>
                <a:gridCol w="3055900"/>
                <a:gridCol w="2721455"/>
                <a:gridCol w="1883299"/>
              </a:tblGrid>
              <a:tr h="3372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1 м2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в месяц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72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ТРЦ «МА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RT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36727"/>
              </p:ext>
            </p:extLst>
          </p:nvPr>
        </p:nvGraphicFramePr>
        <p:xfrm>
          <a:off x="1037968" y="5397386"/>
          <a:ext cx="9835977" cy="981583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535668"/>
                <a:gridCol w="3016530"/>
                <a:gridCol w="3283779"/>
              </a:tblGrid>
              <a:tr h="198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заработной платы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340 000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налог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1 339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10 712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Медицинское страхование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5 096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625">
                <a:tc>
                  <a:txBody>
                    <a:bodyPr/>
                    <a:lstStyle/>
                    <a:p>
                      <a:pPr marL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44 476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355 808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79611" y="4872080"/>
            <a:ext cx="1974258" cy="380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8 – Персонал</a:t>
            </a:r>
            <a:endParaRPr lang="ru-RU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2447" r="20916"/>
          <a:stretch/>
        </p:blipFill>
        <p:spPr>
          <a:xfrm>
            <a:off x="10972800" y="813349"/>
            <a:ext cx="873212" cy="15212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18480" r="21555"/>
          <a:stretch/>
        </p:blipFill>
        <p:spPr>
          <a:xfrm>
            <a:off x="10972800" y="2956837"/>
            <a:ext cx="873209" cy="14562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9196" t="6507" r="10970"/>
          <a:stretch/>
        </p:blipFill>
        <p:spPr>
          <a:xfrm>
            <a:off x="11030465" y="4821395"/>
            <a:ext cx="815544" cy="1719448"/>
          </a:xfrm>
          <a:prstGeom prst="rect">
            <a:avLst/>
          </a:prstGeom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409404" y="247450"/>
            <a:ext cx="565455" cy="365125"/>
          </a:xfrm>
        </p:spPr>
        <p:txBody>
          <a:bodyPr vert="horz" lIns="91440" tIns="45720" rIns="91440" bIns="45720" rtlCol="0" anchor="ctr"/>
          <a:lstStyle/>
          <a:p>
            <a:fld id="{6D22F896-40B5-4ADD-8801-0D06FADFA095}" type="slidenum"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85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7845" t="14150" r="2434" b="5246"/>
          <a:stretch/>
        </p:blipFill>
        <p:spPr bwMode="auto">
          <a:xfrm>
            <a:off x="2803052" y="1287187"/>
            <a:ext cx="6529362" cy="41382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Стрелка вправо с вырезом 1"/>
          <p:cNvSpPr>
            <a:spLocks noChangeArrowheads="1"/>
          </p:cNvSpPr>
          <p:nvPr/>
        </p:nvSpPr>
        <p:spPr bwMode="auto">
          <a:xfrm rot="16200000" flipH="1">
            <a:off x="5841514" y="2268538"/>
            <a:ext cx="452437" cy="319087"/>
          </a:xfrm>
          <a:prstGeom prst="notchedRightArrow">
            <a:avLst>
              <a:gd name="adj1" fmla="val 50000"/>
              <a:gd name="adj2" fmla="val 35448"/>
            </a:avLst>
          </a:prstGeom>
          <a:solidFill>
            <a:srgbClr val="70AD47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756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63480" y="5621722"/>
            <a:ext cx="320850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1 – Технический план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Табличка 4"/>
          <p:cNvSpPr/>
          <p:nvPr/>
        </p:nvSpPr>
        <p:spPr>
          <a:xfrm>
            <a:off x="3736425" y="347935"/>
            <a:ext cx="4662616" cy="576649"/>
          </a:xfrm>
          <a:prstGeom prst="plaqu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планирование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236411" y="271134"/>
            <a:ext cx="713736" cy="365125"/>
          </a:xfrm>
        </p:spPr>
        <p:txBody>
          <a:bodyPr vert="horz" lIns="91440" tIns="45720" rIns="91440" bIns="45720" rtlCol="0" anchor="ctr"/>
          <a:lstStyle/>
          <a:p>
            <a:fld id="{6D22F896-40B5-4ADD-8801-0D06FADFA095}" type="slidenum"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9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абличка 3"/>
          <p:cNvSpPr/>
          <p:nvPr/>
        </p:nvSpPr>
        <p:spPr>
          <a:xfrm>
            <a:off x="4257248" y="127085"/>
            <a:ext cx="3578649" cy="548735"/>
          </a:xfrm>
          <a:prstGeom prst="plaqu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Менеджмент и реализация проекта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033468"/>
              </p:ext>
            </p:extLst>
          </p:nvPr>
        </p:nvGraphicFramePr>
        <p:xfrm>
          <a:off x="568413" y="1302004"/>
          <a:ext cx="10956317" cy="1959483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5034299"/>
                <a:gridCol w="658002"/>
                <a:gridCol w="658002"/>
                <a:gridCol w="658002"/>
                <a:gridCol w="658002"/>
                <a:gridCol w="658002"/>
                <a:gridCol w="658002"/>
                <a:gridCol w="658002"/>
                <a:gridCol w="658002"/>
                <a:gridCol w="658002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 освоения проекта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53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бизнес-плана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вопросов финансирования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Открытие ИП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 вендингового автомата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 товара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Заключение договора с арендодателем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вендингового автомата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Запуск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85475" y="799387"/>
            <a:ext cx="4433073" cy="380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9 - Календарный план реализации проекта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791234"/>
              </p:ext>
            </p:extLst>
          </p:nvPr>
        </p:nvGraphicFramePr>
        <p:xfrm>
          <a:off x="551930" y="3943221"/>
          <a:ext cx="10931615" cy="2399193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901966"/>
                <a:gridCol w="689223"/>
                <a:gridCol w="689223"/>
                <a:gridCol w="689223"/>
                <a:gridCol w="689223"/>
                <a:gridCol w="689223"/>
                <a:gridCol w="773098"/>
                <a:gridCol w="742768"/>
                <a:gridCol w="1118715"/>
                <a:gridCol w="948953"/>
              </a:tblGrid>
              <a:tr h="18766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 освоения проекта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76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бизнес-плана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76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вопросов финансирования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76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Открытие ИП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76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 вендингового автомата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367 000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76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 товара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149 200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64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Заключение договора с арендодателем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1876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вендингового автомата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1876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Запуск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1876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367 000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76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с нарастающим итогом: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367 000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526 200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85475" y="3384377"/>
            <a:ext cx="3420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10 – Календарный план затрат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277600" y="218889"/>
            <a:ext cx="664309" cy="365125"/>
          </a:xfrm>
        </p:spPr>
        <p:txBody>
          <a:bodyPr vert="horz" lIns="91440" tIns="45720" rIns="91440" bIns="45720" rtlCol="0" anchor="ctr"/>
          <a:lstStyle/>
          <a:p>
            <a:fld id="{6D22F896-40B5-4ADD-8801-0D06FADFA095}" type="slidenum"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31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970" y="415409"/>
            <a:ext cx="4752263" cy="4221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11 – Издержки в среднем за месяц, тенге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46690"/>
              </p:ext>
            </p:extLst>
          </p:nvPr>
        </p:nvGraphicFramePr>
        <p:xfrm>
          <a:off x="568409" y="1103872"/>
          <a:ext cx="11088131" cy="215977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5606160"/>
                <a:gridCol w="5481971"/>
              </a:tblGrid>
              <a:tr h="215977">
                <a:tc gridSpan="2">
                  <a:txBody>
                    <a:bodyPr/>
                    <a:lstStyle/>
                    <a:p>
                      <a:pPr marL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Постоянные издержки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9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торгового места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9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 плата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44 476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9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Амортизационные отчисления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977">
                <a:tc>
                  <a:txBody>
                    <a:bodyPr/>
                    <a:lstStyle/>
                    <a:p>
                      <a:pPr marL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57 476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977">
                <a:tc gridSpan="2">
                  <a:txBody>
                    <a:bodyPr/>
                    <a:lstStyle/>
                    <a:p>
                      <a:pPr marL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Переменные издержки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9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 товара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149 200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9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КПН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6 917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9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Непредвиденные расходы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977">
                <a:tc>
                  <a:txBody>
                    <a:bodyPr/>
                    <a:lstStyle/>
                    <a:p>
                      <a:pPr marL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168 117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0" y="3794425"/>
            <a:ext cx="3700109" cy="24004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273" y="3794425"/>
            <a:ext cx="3799803" cy="24004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023" y="3794425"/>
            <a:ext cx="3319848" cy="24004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327027" y="232846"/>
            <a:ext cx="623120" cy="365125"/>
          </a:xfrm>
        </p:spPr>
        <p:txBody>
          <a:bodyPr vert="horz" lIns="91440" tIns="45720" rIns="91440" bIns="45720" rtlCol="0" anchor="ctr"/>
          <a:lstStyle/>
          <a:p>
            <a:fld id="{6D22F896-40B5-4ADD-8801-0D06FADFA095}" type="slidenum"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57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бличка 1"/>
          <p:cNvSpPr/>
          <p:nvPr/>
        </p:nvSpPr>
        <p:spPr>
          <a:xfrm>
            <a:off x="3601880" y="380429"/>
            <a:ext cx="5022104" cy="660083"/>
          </a:xfrm>
          <a:prstGeom prst="plaqu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Финансовое планирование и оценка проекта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21967"/>
              </p:ext>
            </p:extLst>
          </p:nvPr>
        </p:nvGraphicFramePr>
        <p:xfrm>
          <a:off x="812800" y="2203621"/>
          <a:ext cx="9905999" cy="924158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4952482"/>
                <a:gridCol w="4953517"/>
              </a:tblGrid>
              <a:tr h="1751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367 000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51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Оборотный капитал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213 966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51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Предпроизводственные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3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592 966</a:t>
                      </a:r>
                      <a:endParaRPr lang="ru-RU" sz="1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24328" y="1481752"/>
            <a:ext cx="5350311" cy="4221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12 – Полные инвестиционные издержки, тенге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4328" y="3479885"/>
            <a:ext cx="4159665" cy="4221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13 – План финансирования, тенге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309862"/>
              </p:ext>
            </p:extLst>
          </p:nvPr>
        </p:nvGraphicFramePr>
        <p:xfrm>
          <a:off x="812802" y="4401206"/>
          <a:ext cx="9948331" cy="684849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3314725"/>
                <a:gridCol w="3316803"/>
                <a:gridCol w="3316803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средства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592 966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592 966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54" y="5166693"/>
            <a:ext cx="2858529" cy="14113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1534" y="5121952"/>
            <a:ext cx="2949145" cy="14561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21934" r="19041"/>
          <a:stretch/>
        </p:blipFill>
        <p:spPr>
          <a:xfrm>
            <a:off x="10050162" y="306217"/>
            <a:ext cx="1301579" cy="1730592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1277600" y="306217"/>
            <a:ext cx="614882" cy="365125"/>
          </a:xfrm>
        </p:spPr>
        <p:txBody>
          <a:bodyPr vert="horz" lIns="91440" tIns="45720" rIns="91440" bIns="45720" rtlCol="0" anchor="ctr"/>
          <a:lstStyle/>
          <a:p>
            <a:fld id="{6D22F896-40B5-4ADD-8801-0D06FADFA095}" type="slidenum"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693" y="415410"/>
            <a:ext cx="4141711" cy="4221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14 – Финансовые коэффициенты 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233851"/>
              </p:ext>
            </p:extLst>
          </p:nvPr>
        </p:nvGraphicFramePr>
        <p:xfrm>
          <a:off x="650789" y="1035195"/>
          <a:ext cx="10486767" cy="205994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8040110"/>
                <a:gridCol w="2446657"/>
              </a:tblGrid>
              <a:tr h="233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Чистая текущая стоимость (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PV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тенге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360 144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Чистая дисконтированная стоимость (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NPV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тенге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196 190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доходности (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Внутренняя норма доходности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(IRR)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окупаемости (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лет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Рентабельность продаж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Рентабельность пр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одукции,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Рентабельность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инвестиций,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1693" y="3422220"/>
            <a:ext cx="5567934" cy="4221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15 – Анализ чувствительности и безубыточности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81771"/>
              </p:ext>
            </p:extLst>
          </p:nvPr>
        </p:nvGraphicFramePr>
        <p:xfrm>
          <a:off x="683741" y="4149606"/>
          <a:ext cx="10429101" cy="159798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7841167"/>
                <a:gridCol w="258793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Средние показатели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Продажная цена единицы продукции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Переменные удельные издержки единицы продукции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Постоянные издержки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57 476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единиц продукции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Безубыточный объем продукции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2 947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Безубыточная цена единицы продукции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76454" y="232847"/>
            <a:ext cx="557217" cy="365125"/>
          </a:xfrm>
        </p:spPr>
        <p:txBody>
          <a:bodyPr vert="horz" lIns="91440" tIns="45720" rIns="91440" bIns="45720" rtlCol="0" anchor="ctr"/>
          <a:lstStyle/>
          <a:p>
            <a:fld id="{6D22F896-40B5-4ADD-8801-0D06FADFA095}" type="slidenum"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59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бличка 1"/>
          <p:cNvSpPr/>
          <p:nvPr/>
        </p:nvSpPr>
        <p:spPr>
          <a:xfrm>
            <a:off x="1351006" y="110164"/>
            <a:ext cx="9489989" cy="720090"/>
          </a:xfrm>
          <a:prstGeom prst="plaqu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Социально-экономическое и экологическое воздействие проекта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8983" y="1095283"/>
            <a:ext cx="6203092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Социально-экономическое воздействие проявляется в следующем: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доходов в бюджет;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инфраструктуры в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городе;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предотвращение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заболеваний 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эпидемий.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68778" y="4425433"/>
            <a:ext cx="6096000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На экологическую ситуацию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вендинговый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аппарат установленный в ТРЦ, не оказывает ни положительного, ни отрицательного влияния</a:t>
            </a:r>
            <a:endParaRPr lang="ru-RU" sz="2400" dirty="0"/>
          </a:p>
        </p:txBody>
      </p:sp>
      <p:pic>
        <p:nvPicPr>
          <p:cNvPr id="13314" name="Picture 2" descr="Картинки по запросу венди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651" y="1095283"/>
            <a:ext cx="4565562" cy="2782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33" y="4132018"/>
            <a:ext cx="4205546" cy="23214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73812" y="273863"/>
            <a:ext cx="581931" cy="365125"/>
          </a:xfrm>
        </p:spPr>
        <p:txBody>
          <a:bodyPr vert="horz" lIns="91440" tIns="45720" rIns="91440" bIns="45720" rtlCol="0" anchor="ctr"/>
          <a:lstStyle/>
          <a:p>
            <a:fld id="{6D22F896-40B5-4ADD-8801-0D06FADFA095}" type="slidenum"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34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бличка 1"/>
          <p:cNvSpPr/>
          <p:nvPr/>
        </p:nvSpPr>
        <p:spPr>
          <a:xfrm>
            <a:off x="4727113" y="392598"/>
            <a:ext cx="3199094" cy="548069"/>
          </a:xfrm>
          <a:prstGeom prst="plaqu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Выводы и рекомендации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0746" y="1358376"/>
            <a:ext cx="1106341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успешной реализации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проекта: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вендинговых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автоматов;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закуп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продвинутых автоматов с новыми функциями и большим объёмом загрузки.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131" y="2903764"/>
            <a:ext cx="2504303" cy="33403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Картинки по запросу влажные салфет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9" y="2893823"/>
            <a:ext cx="2396267" cy="22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3199" y="2893823"/>
            <a:ext cx="2257425" cy="2019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29042" t="6745" r="24136" b="2381"/>
          <a:stretch/>
        </p:blipFill>
        <p:spPr>
          <a:xfrm>
            <a:off x="7869449" y="4005841"/>
            <a:ext cx="1179948" cy="22901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2442" y="5150217"/>
            <a:ext cx="2858529" cy="1411399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392930" y="210035"/>
            <a:ext cx="557217" cy="365125"/>
          </a:xfrm>
        </p:spPr>
        <p:txBody>
          <a:bodyPr vert="horz" lIns="91440" tIns="45720" rIns="91440" bIns="45720" rtlCol="0" anchor="ctr"/>
          <a:lstStyle/>
          <a:p>
            <a:fld id="{6D22F896-40B5-4ADD-8801-0D06FADFA095}" type="slidenum"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93557" y="2248929"/>
            <a:ext cx="8707393" cy="110799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66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59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716" y="1389607"/>
            <a:ext cx="5782963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Вендинг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бизнес, основанный на использовании специализированных автоматов розничной торговли.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490" y="650789"/>
            <a:ext cx="4205343" cy="3015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16" y="3665838"/>
            <a:ext cx="4714872" cy="2662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516130" y="4110681"/>
            <a:ext cx="4926227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Автоматы помогают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нам приобрести нужную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продукцию: </a:t>
            </a:r>
          </a:p>
          <a:p>
            <a:pPr indent="450215" algn="just">
              <a:spcAft>
                <a:spcPts val="0"/>
              </a:spcAft>
            </a:pPr>
            <a:r>
              <a:rPr lang="ru-RU" sz="2400" b="1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24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b="1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24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тратя времени на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ожидание своей </a:t>
            </a:r>
            <a:r>
              <a:rPr lang="ru-RU" sz="24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очереди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магазине.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493373" y="285664"/>
            <a:ext cx="351271" cy="365125"/>
          </a:xfrm>
        </p:spPr>
        <p:txBody>
          <a:bodyPr/>
          <a:lstStyle/>
          <a:p>
            <a:fld id="{6D22F896-40B5-4ADD-8801-0D06FADFA095}" type="slidenum"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3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527221" y="510745"/>
            <a:ext cx="2751438" cy="1145060"/>
          </a:xfrm>
          <a:prstGeom prst="ellipse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руглая лента лицом вниз 2"/>
          <p:cNvSpPr/>
          <p:nvPr/>
        </p:nvSpPr>
        <p:spPr>
          <a:xfrm>
            <a:off x="7755924" y="1355124"/>
            <a:ext cx="2751438" cy="1145060"/>
          </a:xfrm>
          <a:prstGeom prst="ellipse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5265" y="667776"/>
            <a:ext cx="7685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доходной сети торговых автоматов влажными и бумажными салфетками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71571669"/>
              </p:ext>
            </p:extLst>
          </p:nvPr>
        </p:nvGraphicFramePr>
        <p:xfrm>
          <a:off x="510746" y="2611394"/>
          <a:ext cx="9822249" cy="3790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90638" y="243158"/>
            <a:ext cx="343033" cy="365125"/>
          </a:xfrm>
        </p:spPr>
        <p:txBody>
          <a:bodyPr vert="horz" lIns="91440" tIns="45720" rIns="91440" bIns="45720" rtlCol="0" anchor="ctr"/>
          <a:lstStyle/>
          <a:p>
            <a:fld id="{6D22F896-40B5-4ADD-8801-0D06FADFA095}" type="slidenum"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2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674464"/>
              </p:ext>
            </p:extLst>
          </p:nvPr>
        </p:nvGraphicFramePr>
        <p:xfrm>
          <a:off x="881449" y="1287263"/>
          <a:ext cx="10692713" cy="45260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5770362"/>
                <a:gridCol w="4922351"/>
              </a:tblGrid>
              <a:tr h="5503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Полное наименование компании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Раздобреева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03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статус и вид собственности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ИП, частная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55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образования компании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01.05.2020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03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Владельцы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Раздобреева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Регина Андреевна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55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Уставный капитал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600 000 тенге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19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фактического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нахождения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ТЦ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«МА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RT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Аль-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Фараби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48)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555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Служебный телефон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Раздобреева Регина Андреевна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8 708 746 88 63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350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 деятельности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Отрасль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Подотрасль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Торговля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Вендинг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115226" y="632940"/>
            <a:ext cx="20936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82400" y="267815"/>
            <a:ext cx="367747" cy="365125"/>
          </a:xfrm>
        </p:spPr>
        <p:txBody>
          <a:bodyPr vert="horz" lIns="91440" tIns="45720" rIns="91440" bIns="45720" rtlCol="0" anchor="ctr"/>
          <a:lstStyle/>
          <a:p>
            <a:fld id="{6D22F896-40B5-4ADD-8801-0D06FADFA095}" type="slidenum"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63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4102443" y="176513"/>
            <a:ext cx="4473145" cy="660083"/>
          </a:xfrm>
          <a:prstGeom prst="plaqu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рыночных возможностей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131" y="1453900"/>
            <a:ext cx="2504303" cy="33403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 descr="Картинки по запросу влажные салфет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49" y="1666381"/>
            <a:ext cx="2396267" cy="22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3199" y="1443959"/>
            <a:ext cx="2257425" cy="20193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29042" t="6745" r="24136" b="2381"/>
          <a:stretch/>
        </p:blipFill>
        <p:spPr>
          <a:xfrm>
            <a:off x="7869449" y="2555977"/>
            <a:ext cx="1179948" cy="22901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8992" y="5111752"/>
            <a:ext cx="2858529" cy="14113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/>
          <a:srcRect l="18480" r="21555"/>
          <a:stretch/>
        </p:blipFill>
        <p:spPr>
          <a:xfrm>
            <a:off x="9483199" y="4053930"/>
            <a:ext cx="1268625" cy="21156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036" y="4151870"/>
            <a:ext cx="3290095" cy="2161723"/>
          </a:xfrm>
          <a:prstGeom prst="rect">
            <a:avLst/>
          </a:prstGeom>
        </p:spPr>
      </p:pic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82400" y="267815"/>
            <a:ext cx="367747" cy="365125"/>
          </a:xfrm>
        </p:spPr>
        <p:txBody>
          <a:bodyPr vert="horz" lIns="91440" tIns="45720" rIns="91440" bIns="45720" rtlCol="0" anchor="ctr"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19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1936" y="1301577"/>
            <a:ext cx="716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1– SWOT – анализ конкурента – продуктового магазина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533447"/>
              </p:ext>
            </p:extLst>
          </p:nvPr>
        </p:nvGraphicFramePr>
        <p:xfrm>
          <a:off x="675503" y="1971134"/>
          <a:ext cx="10939848" cy="362580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5469353"/>
                <a:gridCol w="5470495"/>
              </a:tblGrid>
              <a:tr h="22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Сильные стороны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317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выход на интернет-аудиторию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расширение ассортиментных групп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широта ассортимента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наличие различных форм оплаты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наличие специальных ценовых акций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реклама торговой точки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знание торговой марки магазина и доверие к магазину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Угрозы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Слабые стороны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672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увеличение затрат на арендную плату и затрат на поддержку торговой марки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появление конкурентов, продающих сопоставимый товар или более дешевые товары-заменители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снижение дохода у целевой аудитории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рост отпускных цен на товары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очереди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не всегда удобное расположение («не по пути»)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отсутствие цены на товаре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поиск местонахождения товара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607114" y="251396"/>
            <a:ext cx="326558" cy="365125"/>
          </a:xfrm>
        </p:spPr>
        <p:txBody>
          <a:bodyPr vert="horz" lIns="91440" tIns="45720" rIns="91440" bIns="45720" rtlCol="0" anchor="ctr"/>
          <a:lstStyle/>
          <a:p>
            <a:fld id="{6D22F896-40B5-4ADD-8801-0D06FADFA095}" type="slidenum"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99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650" y="584885"/>
            <a:ext cx="716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 – SWOT – анализ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вендинга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950731"/>
              </p:ext>
            </p:extLst>
          </p:nvPr>
        </p:nvGraphicFramePr>
        <p:xfrm>
          <a:off x="617838" y="1433385"/>
          <a:ext cx="10882183" cy="4395376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440523"/>
                <a:gridCol w="5441660"/>
              </a:tblGrid>
              <a:tr h="2483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Сильные стороны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666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низкая насыщенность рынка </a:t>
                      </a:r>
                      <a:r>
                        <a:rPr lang="ru-RU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вендинговыми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автоматами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отсутствие времени у покупателей на приобретение товаров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привлекательность удобства использования и как следствие – повышение спроса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близость размещения автоматов к потребителям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отсутствие очередей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снижение издержек за счёт отсутствия персонала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техническая простота установки и обслуживания аппарата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быстрота покупки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83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Угрозы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Слабые стороны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068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вандализм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повышение стоимости арендного места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введение лицензирования торговли через автоматы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изменение налогового законодательства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появление конкурентов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оплата только монетами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невозможность ознакомится с товаром до покупки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ограниченность ассортимента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простои оборудования из-за поломок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615351" y="219760"/>
            <a:ext cx="318320" cy="365125"/>
          </a:xfrm>
        </p:spPr>
        <p:txBody>
          <a:bodyPr vert="horz" lIns="91440" tIns="45720" rIns="91440" bIns="45720" rtlCol="0" anchor="ctr"/>
          <a:lstStyle/>
          <a:p>
            <a:fld id="{6D22F896-40B5-4ADD-8801-0D06FADFA095}" type="slidenum"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5524" y="98715"/>
            <a:ext cx="3451654" cy="480060"/>
          </a:xfrm>
          <a:prstGeom prst="plaqu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039" y="558976"/>
            <a:ext cx="4769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3 – Программа продаж на 2020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833788"/>
              </p:ext>
            </p:extLst>
          </p:nvPr>
        </p:nvGraphicFramePr>
        <p:xfrm>
          <a:off x="378945" y="975560"/>
          <a:ext cx="11442349" cy="5507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37949"/>
                <a:gridCol w="888050"/>
                <a:gridCol w="888050"/>
                <a:gridCol w="888050"/>
                <a:gridCol w="888050"/>
                <a:gridCol w="888050"/>
                <a:gridCol w="888050"/>
                <a:gridCol w="888050"/>
                <a:gridCol w="888050"/>
              </a:tblGrid>
              <a:tr h="180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</a:tr>
              <a:tr h="180805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Объём продаж (нат. выр)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8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Платочки мягкий знак 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Flowers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 шт)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</a:tr>
              <a:tr h="3699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Платочки 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KLEENEX Aroma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Ромашка/Клубника (10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</a:tr>
              <a:tr h="3699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Салфетки влажные 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Deluxe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Зеленый чай/Клубника/Карбон (15 шт)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</a:tr>
              <a:tr h="1808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Салфетки влажные 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SuperFresh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(15 шт)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</a:tr>
              <a:tr h="3699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Салфетки влажные 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AROMIKA Antibak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Гранат/Лайм/Бамбук (15 шт)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</a:tr>
              <a:tr h="180805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Цена единицы (продукции, услуги), тенге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8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Платочки мягкий знак 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Flowers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</a:tr>
              <a:tr h="3699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Платочки 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KLEENEX Aroma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Ромашка/Клубника (10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</a:tr>
              <a:tr h="3699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Салфетки влажные 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Deluxe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Зеленый чай/Клубника/Карбон (15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</a:tr>
              <a:tr h="1808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Салфетки влажные 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SuperFresh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(15 шт)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</a:tr>
              <a:tr h="3699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Салфетки влажные 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AROMIKA Antibak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Гранат/Лайм/Бамбук (15 шт)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</a:tr>
              <a:tr h="180805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Выручка от продаж, тыс.тенге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8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Платочки мягкий знак 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Flowers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</a:tr>
              <a:tr h="3699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Платочки 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KLEENEX Aroma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Ромашка/Клубника (10 шт)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</a:tr>
              <a:tr h="3699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Салфетки влажные 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Deluxe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Зеленый чай/Клубника/Карбон (15 шт)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51750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</a:tr>
              <a:tr h="1808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Салфетки влажные 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SuperFresh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(15 шт)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52800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</a:tr>
              <a:tr h="3699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Салфетки влажные 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AROMIKA Antibak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Гранат/Лайм/Бамбук (15 шт)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45900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</a:tr>
              <a:tr h="3699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 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213150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224100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229250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232050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240550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244950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236900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223650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68" marR="58568" marT="0" marB="0" anchor="ctr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598876" y="213650"/>
            <a:ext cx="351271" cy="365125"/>
          </a:xfrm>
        </p:spPr>
        <p:txBody>
          <a:bodyPr vert="horz" lIns="91440" tIns="45720" rIns="91440" bIns="45720" rtlCol="0" anchor="ctr"/>
          <a:lstStyle/>
          <a:p>
            <a:fld id="{6D22F896-40B5-4ADD-8801-0D06FADFA095}" type="slidenum"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94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19289"/>
              </p:ext>
            </p:extLst>
          </p:nvPr>
        </p:nvGraphicFramePr>
        <p:xfrm>
          <a:off x="395415" y="848497"/>
          <a:ext cx="11335268" cy="5681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9180"/>
                <a:gridCol w="746264"/>
                <a:gridCol w="746264"/>
                <a:gridCol w="746264"/>
                <a:gridCol w="746264"/>
                <a:gridCol w="746264"/>
                <a:gridCol w="766924"/>
                <a:gridCol w="853973"/>
                <a:gridCol w="833036"/>
                <a:gridCol w="952043"/>
                <a:gridCol w="746264"/>
                <a:gridCol w="746264"/>
                <a:gridCol w="746264"/>
              </a:tblGrid>
              <a:tr h="1586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</a:tr>
              <a:tr h="158614">
                <a:tc gridSpan="1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Объём продаж (нат. выр)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4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Платочки 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Flowers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(10 шт)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</a:tr>
              <a:tr h="4903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Платочки 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KLEENEX Aroma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(10 шт)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</a:tr>
              <a:tr h="1586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Deluxe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(15 шт)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</a:tr>
              <a:tr h="1586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SuperFresh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(15 шт)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</a:tr>
              <a:tr h="3244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AROMIKA Antibak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(15 шт)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</a:tr>
              <a:tr h="158614">
                <a:tc gridSpan="1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Цена единицы (продукции, услуги), тенге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6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Платочки 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Flowers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</a:tr>
              <a:tr h="4903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Платочки 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KLEENEX Aroma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(10 шт)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</a:tr>
              <a:tr h="1586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Deluxe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(15 шт)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</a:tr>
              <a:tr h="1586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SuperFresh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(15 шт)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</a:tr>
              <a:tr h="3244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AROMIKA Antibak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(15 шт)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</a:tr>
              <a:tr h="158614">
                <a:tc gridSpan="1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Выручка от продаж, тыс.тенге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4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Платочки 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Flowers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</a:tr>
              <a:tr h="4903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Платочки 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KLEENEX Aroma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(10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55800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</a:tr>
              <a:tr h="3244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Deluxe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(15 шт)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72750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86250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93750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102750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104250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86250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</a:tr>
              <a:tr h="3244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SuperFresh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(15 шт)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53600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59200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102400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103200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</a:tr>
              <a:tr h="3244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AROMIKA Antibak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(15 шт)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83700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96300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114300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117900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118800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</a:tr>
              <a:tr h="324497">
                <a:tc>
                  <a:txBody>
                    <a:bodyPr/>
                    <a:lstStyle/>
                    <a:p>
                      <a:pPr marL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213000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211350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251900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268600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324250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371050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417300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438550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447900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452900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384450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363500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93" marR="57193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1276" y="427171"/>
            <a:ext cx="4769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4 – Программа продаж на 2021 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41211" y="244608"/>
            <a:ext cx="408936" cy="365125"/>
          </a:xfrm>
        </p:spPr>
        <p:txBody>
          <a:bodyPr vert="horz" lIns="91440" tIns="45720" rIns="91440" bIns="45720" rtlCol="0" anchor="ctr"/>
          <a:lstStyle/>
          <a:p>
            <a:fld id="{6D22F896-40B5-4ADD-8801-0D06FADFA095}" type="slidenum"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78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365</TotalTime>
  <Words>1571</Words>
  <Application>Microsoft Office PowerPoint</Application>
  <PresentationFormat>Произвольный</PresentationFormat>
  <Paragraphs>854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Наястя</cp:lastModifiedBy>
  <cp:revision>23</cp:revision>
  <dcterms:created xsi:type="dcterms:W3CDTF">2019-12-24T11:14:56Z</dcterms:created>
  <dcterms:modified xsi:type="dcterms:W3CDTF">2020-10-26T07:47:59Z</dcterms:modified>
</cp:coreProperties>
</file>